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Roboto"/>
      <p:regular r:id="rId24"/>
      <p:bold r:id="rId25"/>
      <p:italic r:id="rId26"/>
      <p:boldItalic r:id="rId27"/>
    </p:embeddedFont>
    <p:embeddedFont>
      <p:font typeface="Comfortaa"/>
      <p:regular r:id="rId28"/>
      <p:bold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15D3335-4B9D-4652-9A9E-5611A7382768}">
  <a:tblStyle styleId="{515D3335-4B9D-4652-9A9E-5611A7382768}"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oboto-regular.fntdata"/><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Comfortaa-regular.fntdata"/><Relationship Id="rId27" Type="http://schemas.openxmlformats.org/officeDocument/2006/relationships/font" Target="fonts/Robot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Comfortaa-bold.fnt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0f960e23ec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0f960e23ec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0fa3f3de8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0fa3f3de8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0fa3f3de8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0fa3f3de8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0fa3f3de8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0fa3f3de8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0fafd6143f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0fafd6143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0fafd6143f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0fafd6143f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0fafd6143f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0fafd6143f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0fafd6143f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0fafd6143f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10f8ebd23b7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10f8ebd23b7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0f8ebd23b7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0f8ebd23b7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0f8ebd23b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0f8ebd23b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0f960e23e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0f960e23e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0f960e23ec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0f960e23ec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0f960e23ec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0f960e23ec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0f960e23ec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0f960e23ec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0f960e23ec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0f960e23ec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5.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8.png"/><Relationship Id="rId7"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1.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53350" y="309225"/>
            <a:ext cx="8520600" cy="2082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GB" sz="4700" u="sng">
                <a:latin typeface="Comfortaa"/>
                <a:ea typeface="Comfortaa"/>
                <a:cs typeface="Comfortaa"/>
                <a:sym typeface="Comfortaa"/>
              </a:rPr>
              <a:t>Pandemic Impact on LULC</a:t>
            </a:r>
            <a:endParaRPr b="1" sz="4700" u="sng">
              <a:latin typeface="Comfortaa"/>
              <a:ea typeface="Comfortaa"/>
              <a:cs typeface="Comfortaa"/>
              <a:sym typeface="Comfortaa"/>
            </a:endParaRPr>
          </a:p>
        </p:txBody>
      </p:sp>
      <p:sp>
        <p:nvSpPr>
          <p:cNvPr id="55" name="Google Shape;55;p13"/>
          <p:cNvSpPr txBox="1"/>
          <p:nvPr>
            <p:ph idx="1" type="subTitle"/>
          </p:nvPr>
        </p:nvSpPr>
        <p:spPr>
          <a:xfrm>
            <a:off x="311700" y="4062725"/>
            <a:ext cx="8520600" cy="792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r>
              <a:rPr lang="en-GB"/>
              <a:t>Sagar Malik</a:t>
            </a:r>
            <a:endParaRPr/>
          </a:p>
        </p:txBody>
      </p:sp>
      <p:pic>
        <p:nvPicPr>
          <p:cNvPr id="56" name="Google Shape;56;p13"/>
          <p:cNvPicPr preferRelativeResize="0"/>
          <p:nvPr/>
        </p:nvPicPr>
        <p:blipFill>
          <a:blip r:embed="rId3">
            <a:alphaModFix/>
          </a:blip>
          <a:stretch>
            <a:fillRect/>
          </a:stretch>
        </p:blipFill>
        <p:spPr>
          <a:xfrm>
            <a:off x="0" y="-1"/>
            <a:ext cx="2619375" cy="1614175"/>
          </a:xfrm>
          <a:prstGeom prst="rect">
            <a:avLst/>
          </a:prstGeom>
          <a:noFill/>
          <a:ln>
            <a:noFill/>
          </a:ln>
        </p:spPr>
      </p:pic>
      <p:pic>
        <p:nvPicPr>
          <p:cNvPr id="57" name="Google Shape;57;p13"/>
          <p:cNvPicPr preferRelativeResize="0"/>
          <p:nvPr/>
        </p:nvPicPr>
        <p:blipFill>
          <a:blip r:embed="rId4">
            <a:alphaModFix/>
          </a:blip>
          <a:stretch>
            <a:fillRect/>
          </a:stretch>
        </p:blipFill>
        <p:spPr>
          <a:xfrm>
            <a:off x="2488400" y="2488350"/>
            <a:ext cx="3957650" cy="22281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Comfortaa"/>
                <a:ea typeface="Comfortaa"/>
                <a:cs typeface="Comfortaa"/>
                <a:sym typeface="Comfortaa"/>
              </a:rPr>
              <a:t>Data Implementation:</a:t>
            </a:r>
            <a:endParaRPr b="1">
              <a:latin typeface="Comfortaa"/>
              <a:ea typeface="Comfortaa"/>
              <a:cs typeface="Comfortaa"/>
              <a:sym typeface="Comfortaa"/>
            </a:endParaRPr>
          </a:p>
        </p:txBody>
      </p:sp>
      <p:sp>
        <p:nvSpPr>
          <p:cNvPr id="115" name="Google Shape;115;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lnSpc>
                <a:spcPct val="95000"/>
              </a:lnSpc>
              <a:spcBef>
                <a:spcPts val="0"/>
              </a:spcBef>
              <a:spcAft>
                <a:spcPts val="0"/>
              </a:spcAft>
              <a:buNone/>
            </a:pPr>
            <a:r>
              <a:rPr lang="en-GB" sz="2000">
                <a:solidFill>
                  <a:schemeClr val="dk1"/>
                </a:solidFill>
                <a:latin typeface="Times New Roman"/>
                <a:ea typeface="Times New Roman"/>
                <a:cs typeface="Times New Roman"/>
                <a:sym typeface="Times New Roman"/>
              </a:rPr>
              <a:t>In reference to legend systems for land-cover mapping, such as the United States Geographical Survey (USGS) Land Use/Land Cover System Legend, here we have classified the image broadly into three legends(categories): Bare Land(crop land), Vegetation, No vegetation (As they were the majority and covered more than 95 percent of the study area). More details are mentioned below. </a:t>
            </a:r>
            <a:endParaRPr sz="2000">
              <a:solidFill>
                <a:schemeClr val="dk1"/>
              </a:solidFill>
              <a:latin typeface="Times New Roman"/>
              <a:ea typeface="Times New Roman"/>
              <a:cs typeface="Times New Roman"/>
              <a:sym typeface="Times New Roman"/>
            </a:endParaRPr>
          </a:p>
          <a:p>
            <a:pPr indent="0" lvl="0" marL="0" rtl="0" algn="just">
              <a:lnSpc>
                <a:spcPct val="95000"/>
              </a:lnSpc>
              <a:spcBef>
                <a:spcPts val="600"/>
              </a:spcBef>
              <a:spcAft>
                <a:spcPts val="0"/>
              </a:spcAft>
              <a:buNone/>
            </a:pPr>
            <a:r>
              <a:t/>
            </a:r>
            <a:endParaRPr sz="2000">
              <a:solidFill>
                <a:schemeClr val="dk1"/>
              </a:solidFill>
              <a:latin typeface="Times New Roman"/>
              <a:ea typeface="Times New Roman"/>
              <a:cs typeface="Times New Roman"/>
              <a:sym typeface="Times New Roman"/>
            </a:endParaRPr>
          </a:p>
          <a:p>
            <a:pPr indent="0" lvl="0" marL="0" rtl="0" algn="just">
              <a:lnSpc>
                <a:spcPct val="95000"/>
              </a:lnSpc>
              <a:spcBef>
                <a:spcPts val="600"/>
              </a:spcBef>
              <a:spcAft>
                <a:spcPts val="600"/>
              </a:spcAft>
              <a:buClr>
                <a:schemeClr val="dk1"/>
              </a:buClr>
              <a:buSzPts val="1400"/>
              <a:buFont typeface="Arial"/>
              <a:buNone/>
            </a:pPr>
            <a:r>
              <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Comfortaa"/>
                <a:ea typeface="Comfortaa"/>
                <a:cs typeface="Comfortaa"/>
                <a:sym typeface="Comfortaa"/>
              </a:rPr>
              <a:t>Study Area:</a:t>
            </a:r>
            <a:endParaRPr b="1">
              <a:latin typeface="Comfortaa"/>
              <a:ea typeface="Comfortaa"/>
              <a:cs typeface="Comfortaa"/>
              <a:sym typeface="Comfortaa"/>
            </a:endParaRPr>
          </a:p>
        </p:txBody>
      </p:sp>
      <p:pic>
        <p:nvPicPr>
          <p:cNvPr id="121" name="Google Shape;121;p23"/>
          <p:cNvPicPr preferRelativeResize="0"/>
          <p:nvPr/>
        </p:nvPicPr>
        <p:blipFill>
          <a:blip r:embed="rId3">
            <a:alphaModFix/>
          </a:blip>
          <a:stretch>
            <a:fillRect/>
          </a:stretch>
        </p:blipFill>
        <p:spPr>
          <a:xfrm>
            <a:off x="740700" y="1187938"/>
            <a:ext cx="3764151" cy="2767625"/>
          </a:xfrm>
          <a:prstGeom prst="rect">
            <a:avLst/>
          </a:prstGeom>
          <a:noFill/>
          <a:ln>
            <a:noFill/>
          </a:ln>
        </p:spPr>
      </p:pic>
      <p:pic>
        <p:nvPicPr>
          <p:cNvPr id="122" name="Google Shape;122;p23"/>
          <p:cNvPicPr preferRelativeResize="0"/>
          <p:nvPr/>
        </p:nvPicPr>
        <p:blipFill>
          <a:blip r:embed="rId4">
            <a:alphaModFix/>
          </a:blip>
          <a:stretch>
            <a:fillRect/>
          </a:stretch>
        </p:blipFill>
        <p:spPr>
          <a:xfrm>
            <a:off x="4917800" y="423950"/>
            <a:ext cx="3739050" cy="4295600"/>
          </a:xfrm>
          <a:prstGeom prst="rect">
            <a:avLst/>
          </a:prstGeom>
          <a:noFill/>
          <a:ln>
            <a:noFill/>
          </a:ln>
        </p:spPr>
      </p:pic>
      <p:cxnSp>
        <p:nvCxnSpPr>
          <p:cNvPr id="123" name="Google Shape;123;p23"/>
          <p:cNvCxnSpPr/>
          <p:nvPr/>
        </p:nvCxnSpPr>
        <p:spPr>
          <a:xfrm flipH="1" rot="10800000">
            <a:off x="2798775" y="2218775"/>
            <a:ext cx="2823900" cy="67200"/>
          </a:xfrm>
          <a:prstGeom prst="straightConnector1">
            <a:avLst/>
          </a:prstGeom>
          <a:noFill/>
          <a:ln cap="flat" cmpd="sng" w="76200">
            <a:solidFill>
              <a:schemeClr val="accent1"/>
            </a:solidFill>
            <a:prstDash val="solid"/>
            <a:round/>
            <a:headEnd len="med" w="med" type="none"/>
            <a:tailEnd len="med" w="med" type="triangle"/>
          </a:ln>
        </p:spPr>
      </p:cxnSp>
      <p:sp>
        <p:nvSpPr>
          <p:cNvPr id="124" name="Google Shape;124;p23"/>
          <p:cNvSpPr txBox="1"/>
          <p:nvPr/>
        </p:nvSpPr>
        <p:spPr>
          <a:xfrm>
            <a:off x="311700" y="4253175"/>
            <a:ext cx="4840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Northern Patch covering Delhi &amp; Nearby major cities </a:t>
            </a:r>
            <a:endParaRPr/>
          </a:p>
          <a:p>
            <a:pPr indent="0" lvl="0" marL="0" rtl="0" algn="l">
              <a:spcBef>
                <a:spcPts val="0"/>
              </a:spcBef>
              <a:spcAft>
                <a:spcPts val="0"/>
              </a:spcAft>
              <a:buNone/>
            </a:pPr>
            <a:r>
              <a:rPr lang="en-GB"/>
              <a:t>In Haryana &amp; UP</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marR="0" rtl="0" algn="l">
              <a:lnSpc>
                <a:spcPct val="100000"/>
              </a:lnSpc>
              <a:spcBef>
                <a:spcPts val="0"/>
              </a:spcBef>
              <a:spcAft>
                <a:spcPts val="0"/>
              </a:spcAft>
              <a:buNone/>
            </a:pPr>
            <a:r>
              <a:rPr b="1" lang="en-GB">
                <a:latin typeface="Comfortaa"/>
                <a:ea typeface="Comfortaa"/>
                <a:cs typeface="Comfortaa"/>
                <a:sym typeface="Comfortaa"/>
              </a:rPr>
              <a:t>Land Cover Classes </a:t>
            </a:r>
            <a:r>
              <a:rPr b="1" lang="en-GB" sz="1500">
                <a:solidFill>
                  <a:srgbClr val="000000"/>
                </a:solidFill>
                <a:latin typeface="Comfortaa"/>
                <a:ea typeface="Comfortaa"/>
                <a:cs typeface="Comfortaa"/>
                <a:sym typeface="Comfortaa"/>
              </a:rPr>
              <a:t>:</a:t>
            </a:r>
            <a:endParaRPr b="1">
              <a:latin typeface="Comfortaa"/>
              <a:ea typeface="Comfortaa"/>
              <a:cs typeface="Comfortaa"/>
              <a:sym typeface="Comfortaa"/>
            </a:endParaRPr>
          </a:p>
        </p:txBody>
      </p:sp>
      <p:graphicFrame>
        <p:nvGraphicFramePr>
          <p:cNvPr id="130" name="Google Shape;130;p24"/>
          <p:cNvGraphicFramePr/>
          <p:nvPr/>
        </p:nvGraphicFramePr>
        <p:xfrm>
          <a:off x="1984725" y="1261800"/>
          <a:ext cx="3000000" cy="3000000"/>
        </p:xfrm>
        <a:graphic>
          <a:graphicData uri="http://schemas.openxmlformats.org/drawingml/2006/table">
            <a:tbl>
              <a:tblPr>
                <a:noFill/>
                <a:tableStyleId>{515D3335-4B9D-4652-9A9E-5611A7382768}</a:tableStyleId>
              </a:tblPr>
              <a:tblGrid>
                <a:gridCol w="1714375"/>
                <a:gridCol w="3307775"/>
              </a:tblGrid>
              <a:tr h="493675">
                <a:tc>
                  <a:txBody>
                    <a:bodyPr/>
                    <a:lstStyle/>
                    <a:p>
                      <a:pPr indent="0" lvl="0" marL="0" marR="0" rtl="0" algn="ctr">
                        <a:lnSpc>
                          <a:spcPct val="100000"/>
                        </a:lnSpc>
                        <a:spcBef>
                          <a:spcPts val="0"/>
                        </a:spcBef>
                        <a:spcAft>
                          <a:spcPts val="0"/>
                        </a:spcAft>
                        <a:buClr>
                          <a:srgbClr val="000000"/>
                        </a:buClr>
                        <a:buSzPts val="1500"/>
                        <a:buFont typeface="Arial"/>
                        <a:buNone/>
                      </a:pPr>
                      <a:r>
                        <a:rPr b="1" lang="en-GB" sz="1500" u="none" cap="none" strike="noStrike">
                          <a:latin typeface="Times New Roman"/>
                          <a:ea typeface="Times New Roman"/>
                          <a:cs typeface="Times New Roman"/>
                          <a:sym typeface="Times New Roman"/>
                        </a:rPr>
                        <a:t>Land cover/ class</a:t>
                      </a:r>
                      <a:endParaRPr sz="1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500"/>
                        <a:buFont typeface="Arial"/>
                        <a:buNone/>
                      </a:pPr>
                      <a:r>
                        <a:rPr b="1" lang="en-GB" sz="1500" u="none" cap="none" strike="noStrike">
                          <a:latin typeface="Times New Roman"/>
                          <a:ea typeface="Times New Roman"/>
                          <a:cs typeface="Times New Roman"/>
                          <a:sym typeface="Times New Roman"/>
                        </a:rPr>
                        <a:t>Description</a:t>
                      </a:r>
                      <a:endParaRPr sz="1900" u="none" cap="none" strike="noStrike"/>
                    </a:p>
                  </a:txBody>
                  <a:tcPr marT="91425" marB="91425" marR="91425" marL="91425"/>
                </a:tc>
              </a:tr>
              <a:tr h="767925">
                <a:tc>
                  <a:txBody>
                    <a:bodyPr/>
                    <a:lstStyle/>
                    <a:p>
                      <a:pPr indent="0" lvl="0" marL="0" marR="0" rtl="0" algn="l">
                        <a:lnSpc>
                          <a:spcPct val="100000"/>
                        </a:lnSpc>
                        <a:spcBef>
                          <a:spcPts val="0"/>
                        </a:spcBef>
                        <a:spcAft>
                          <a:spcPts val="0"/>
                        </a:spcAft>
                        <a:buClr>
                          <a:srgbClr val="000000"/>
                        </a:buClr>
                        <a:buSzPts val="1500"/>
                        <a:buFont typeface="Arial"/>
                        <a:buNone/>
                      </a:pPr>
                      <a:r>
                        <a:rPr lang="en-GB" sz="1500" u="none" cap="none" strike="noStrike">
                          <a:latin typeface="Times New Roman"/>
                          <a:ea typeface="Times New Roman"/>
                          <a:cs typeface="Times New Roman"/>
                          <a:sym typeface="Times New Roman"/>
                        </a:rPr>
                        <a:t>Vegetation</a:t>
                      </a:r>
                      <a:endParaRPr sz="19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500"/>
                        <a:buFont typeface="Arial"/>
                        <a:buNone/>
                      </a:pPr>
                      <a:r>
                        <a:rPr lang="en-GB" sz="1500" u="none" cap="none" strike="noStrike">
                          <a:latin typeface="Times New Roman"/>
                          <a:ea typeface="Times New Roman"/>
                          <a:cs typeface="Times New Roman"/>
                          <a:sym typeface="Times New Roman"/>
                        </a:rPr>
                        <a:t>Area consisting of trees, plants, shrubs, any kind of </a:t>
                      </a:r>
                      <a:r>
                        <a:rPr lang="en-GB" sz="1500">
                          <a:latin typeface="Times New Roman"/>
                          <a:ea typeface="Times New Roman"/>
                          <a:cs typeface="Times New Roman"/>
                          <a:sym typeface="Times New Roman"/>
                        </a:rPr>
                        <a:t>vegetation </a:t>
                      </a:r>
                      <a:r>
                        <a:rPr lang="en-GB" sz="1500" u="none" cap="none" strike="noStrike">
                          <a:latin typeface="Times New Roman"/>
                          <a:ea typeface="Times New Roman"/>
                          <a:cs typeface="Times New Roman"/>
                          <a:sym typeface="Times New Roman"/>
                        </a:rPr>
                        <a:t>etc.</a:t>
                      </a:r>
                      <a:endParaRPr sz="1900" u="none" cap="none" strike="noStrike"/>
                    </a:p>
                  </a:txBody>
                  <a:tcPr marT="91425" marB="91425" marR="91425" marL="91425"/>
                </a:tc>
              </a:tr>
              <a:tr h="572675">
                <a:tc>
                  <a:txBody>
                    <a:bodyPr/>
                    <a:lstStyle/>
                    <a:p>
                      <a:pPr indent="0" lvl="0" marL="0" marR="0" rtl="0" algn="l">
                        <a:lnSpc>
                          <a:spcPct val="100000"/>
                        </a:lnSpc>
                        <a:spcBef>
                          <a:spcPts val="0"/>
                        </a:spcBef>
                        <a:spcAft>
                          <a:spcPts val="0"/>
                        </a:spcAft>
                        <a:buClr>
                          <a:srgbClr val="000000"/>
                        </a:buClr>
                        <a:buSzPts val="1500"/>
                        <a:buFont typeface="Arial"/>
                        <a:buNone/>
                      </a:pPr>
                      <a:r>
                        <a:rPr lang="en-GB" sz="1500" u="none" cap="none" strike="noStrike">
                          <a:latin typeface="Times New Roman"/>
                          <a:ea typeface="Times New Roman"/>
                          <a:cs typeface="Times New Roman"/>
                          <a:sym typeface="Times New Roman"/>
                        </a:rPr>
                        <a:t>Bare/Crop Land</a:t>
                      </a:r>
                      <a:endParaRPr sz="19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500"/>
                        <a:buFont typeface="Arial"/>
                        <a:buNone/>
                      </a:pPr>
                      <a:r>
                        <a:rPr lang="en-GB" sz="1500" u="none" cap="none" strike="noStrike">
                          <a:latin typeface="Times New Roman"/>
                          <a:ea typeface="Times New Roman"/>
                          <a:cs typeface="Times New Roman"/>
                          <a:sym typeface="Times New Roman"/>
                        </a:rPr>
                        <a:t>Land covered with agricultural crops.</a:t>
                      </a:r>
                      <a:endParaRPr sz="1900" u="none" cap="none" strike="noStrike"/>
                    </a:p>
                  </a:txBody>
                  <a:tcPr marT="91425" marB="91425" marR="91425" marL="91425"/>
                </a:tc>
              </a:tr>
              <a:tr h="767925">
                <a:tc>
                  <a:txBody>
                    <a:bodyPr/>
                    <a:lstStyle/>
                    <a:p>
                      <a:pPr indent="0" lvl="0" marL="0" marR="0" rtl="0" algn="l">
                        <a:lnSpc>
                          <a:spcPct val="100000"/>
                        </a:lnSpc>
                        <a:spcBef>
                          <a:spcPts val="0"/>
                        </a:spcBef>
                        <a:spcAft>
                          <a:spcPts val="0"/>
                        </a:spcAft>
                        <a:buClr>
                          <a:srgbClr val="000000"/>
                        </a:buClr>
                        <a:buSzPts val="1500"/>
                        <a:buFont typeface="Arial"/>
                        <a:buNone/>
                      </a:pPr>
                      <a:r>
                        <a:rPr lang="en-GB" sz="1500">
                          <a:latin typeface="Times New Roman"/>
                          <a:ea typeface="Times New Roman"/>
                          <a:cs typeface="Times New Roman"/>
                          <a:sym typeface="Times New Roman"/>
                        </a:rPr>
                        <a:t>No Vegetation</a:t>
                      </a:r>
                      <a:endParaRPr sz="19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500"/>
                        <a:buFont typeface="Arial"/>
                        <a:buNone/>
                      </a:pPr>
                      <a:r>
                        <a:rPr lang="en-GB" sz="1500" u="none" cap="none" strike="noStrike">
                          <a:latin typeface="Times New Roman"/>
                          <a:ea typeface="Times New Roman"/>
                          <a:cs typeface="Times New Roman"/>
                          <a:sym typeface="Times New Roman"/>
                        </a:rPr>
                        <a:t>Residential, industrial and commercial complexes</a:t>
                      </a:r>
                      <a:r>
                        <a:rPr lang="en-GB" sz="1500">
                          <a:latin typeface="Times New Roman"/>
                          <a:ea typeface="Times New Roman"/>
                          <a:cs typeface="Times New Roman"/>
                          <a:sym typeface="Times New Roman"/>
                        </a:rPr>
                        <a:t>, (any area without vegetation).</a:t>
                      </a:r>
                      <a:endParaRPr sz="1900" u="none" cap="none" strike="noStrike"/>
                    </a:p>
                  </a:txBody>
                  <a:tcPr marT="91425" marB="91425" marR="91425" marL="91425"/>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Comfortaa"/>
                <a:ea typeface="Comfortaa"/>
                <a:cs typeface="Comfortaa"/>
                <a:sym typeface="Comfortaa"/>
              </a:rPr>
              <a:t>Pixel Based Classification:</a:t>
            </a:r>
            <a:endParaRPr b="1">
              <a:latin typeface="Comfortaa"/>
              <a:ea typeface="Comfortaa"/>
              <a:cs typeface="Comfortaa"/>
              <a:sym typeface="Comfortaa"/>
            </a:endParaRPr>
          </a:p>
        </p:txBody>
      </p:sp>
      <p:pic>
        <p:nvPicPr>
          <p:cNvPr id="136" name="Google Shape;136;p25"/>
          <p:cNvPicPr preferRelativeResize="0"/>
          <p:nvPr/>
        </p:nvPicPr>
        <p:blipFill>
          <a:blip r:embed="rId3">
            <a:alphaModFix/>
          </a:blip>
          <a:stretch>
            <a:fillRect/>
          </a:stretch>
        </p:blipFill>
        <p:spPr>
          <a:xfrm>
            <a:off x="152400" y="1170125"/>
            <a:ext cx="4512149" cy="3469651"/>
          </a:xfrm>
          <a:prstGeom prst="rect">
            <a:avLst/>
          </a:prstGeom>
          <a:noFill/>
          <a:ln>
            <a:noFill/>
          </a:ln>
        </p:spPr>
      </p:pic>
      <p:pic>
        <p:nvPicPr>
          <p:cNvPr id="137" name="Google Shape;137;p25"/>
          <p:cNvPicPr preferRelativeResize="0"/>
          <p:nvPr/>
        </p:nvPicPr>
        <p:blipFill>
          <a:blip r:embed="rId4">
            <a:alphaModFix/>
          </a:blip>
          <a:stretch>
            <a:fillRect/>
          </a:stretch>
        </p:blipFill>
        <p:spPr>
          <a:xfrm>
            <a:off x="4664550" y="1170125"/>
            <a:ext cx="4327049" cy="3428883"/>
          </a:xfrm>
          <a:prstGeom prst="rect">
            <a:avLst/>
          </a:prstGeom>
          <a:noFill/>
          <a:ln>
            <a:noFill/>
          </a:ln>
        </p:spPr>
      </p:pic>
      <p:sp>
        <p:nvSpPr>
          <p:cNvPr id="138" name="Google Shape;138;p25"/>
          <p:cNvSpPr txBox="1"/>
          <p:nvPr/>
        </p:nvSpPr>
        <p:spPr>
          <a:xfrm>
            <a:off x="395100" y="4639775"/>
            <a:ext cx="3033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t>(2019)</a:t>
            </a:r>
            <a:endParaRPr/>
          </a:p>
        </p:txBody>
      </p:sp>
      <p:sp>
        <p:nvSpPr>
          <p:cNvPr id="139" name="Google Shape;139;p25"/>
          <p:cNvSpPr txBox="1"/>
          <p:nvPr/>
        </p:nvSpPr>
        <p:spPr>
          <a:xfrm>
            <a:off x="4093050" y="4639775"/>
            <a:ext cx="4840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t>(2022)</a:t>
            </a:r>
            <a:endParaRPr/>
          </a:p>
        </p:txBody>
      </p:sp>
      <p:cxnSp>
        <p:nvCxnSpPr>
          <p:cNvPr id="140" name="Google Shape;140;p25"/>
          <p:cNvCxnSpPr/>
          <p:nvPr/>
        </p:nvCxnSpPr>
        <p:spPr>
          <a:xfrm flipH="1" rot="10800000">
            <a:off x="7286725" y="3362275"/>
            <a:ext cx="638700" cy="87900"/>
          </a:xfrm>
          <a:prstGeom prst="straightConnector1">
            <a:avLst/>
          </a:prstGeom>
          <a:noFill/>
          <a:ln cap="flat" cmpd="sng" w="9525">
            <a:solidFill>
              <a:schemeClr val="dk2"/>
            </a:solidFill>
            <a:prstDash val="solid"/>
            <a:round/>
            <a:headEnd len="med" w="med" type="none"/>
            <a:tailEnd len="med" w="med" type="triangle"/>
          </a:ln>
        </p:spPr>
      </p:cxnSp>
      <p:sp>
        <p:nvSpPr>
          <p:cNvPr id="141" name="Google Shape;141;p25"/>
          <p:cNvSpPr txBox="1"/>
          <p:nvPr/>
        </p:nvSpPr>
        <p:spPr>
          <a:xfrm>
            <a:off x="7925450" y="2571750"/>
            <a:ext cx="1218600" cy="258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t>Deep vegetation cannot </a:t>
            </a:r>
            <a:r>
              <a:rPr lang="en-GB" sz="1200"/>
              <a:t>grow</a:t>
            </a:r>
            <a:r>
              <a:rPr lang="en-GB" sz="1200"/>
              <a:t> in a span of 2 years, but some pixels were found, thus having a very small area.</a:t>
            </a:r>
            <a:endParaRPr sz="1200"/>
          </a:p>
          <a:p>
            <a:pPr indent="0" lvl="0" marL="0" rtl="0" algn="l">
              <a:spcBef>
                <a:spcPts val="0"/>
              </a:spcBef>
              <a:spcAft>
                <a:spcPts val="0"/>
              </a:spcAft>
              <a:buNone/>
            </a:pPr>
            <a:r>
              <a:rPr lang="en-GB" sz="1200"/>
              <a:t>(Can Identified in notebook code)</a:t>
            </a:r>
            <a:endParaRPr sz="12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Comfortaa"/>
                <a:ea typeface="Comfortaa"/>
                <a:cs typeface="Comfortaa"/>
                <a:sym typeface="Comfortaa"/>
              </a:rPr>
              <a:t>Change Analysis: </a:t>
            </a:r>
            <a:endParaRPr b="1">
              <a:latin typeface="Comfortaa"/>
              <a:ea typeface="Comfortaa"/>
              <a:cs typeface="Comfortaa"/>
              <a:sym typeface="Comfortaa"/>
            </a:endParaRPr>
          </a:p>
        </p:txBody>
      </p:sp>
      <p:pic>
        <p:nvPicPr>
          <p:cNvPr id="147" name="Google Shape;147;p26"/>
          <p:cNvPicPr preferRelativeResize="0"/>
          <p:nvPr/>
        </p:nvPicPr>
        <p:blipFill>
          <a:blip r:embed="rId3">
            <a:alphaModFix/>
          </a:blip>
          <a:stretch>
            <a:fillRect/>
          </a:stretch>
        </p:blipFill>
        <p:spPr>
          <a:xfrm>
            <a:off x="52625" y="961500"/>
            <a:ext cx="3905775" cy="3620174"/>
          </a:xfrm>
          <a:prstGeom prst="rect">
            <a:avLst/>
          </a:prstGeom>
          <a:noFill/>
          <a:ln>
            <a:noFill/>
          </a:ln>
        </p:spPr>
      </p:pic>
      <p:sp>
        <p:nvSpPr>
          <p:cNvPr id="148" name="Google Shape;148;p26"/>
          <p:cNvSpPr txBox="1"/>
          <p:nvPr/>
        </p:nvSpPr>
        <p:spPr>
          <a:xfrm>
            <a:off x="52625" y="4581675"/>
            <a:ext cx="4038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t>(Raw </a:t>
            </a:r>
            <a:r>
              <a:rPr lang="en-GB" sz="1200"/>
              <a:t>shapefile</a:t>
            </a:r>
            <a:r>
              <a:rPr lang="en-GB" sz="1200"/>
              <a:t> of </a:t>
            </a:r>
            <a:r>
              <a:rPr lang="en-GB" sz="1200"/>
              <a:t>the</a:t>
            </a:r>
            <a:r>
              <a:rPr lang="en-GB" sz="1200"/>
              <a:t> change in NDVI from 2019 - 2022)</a:t>
            </a:r>
            <a:endParaRPr sz="1200"/>
          </a:p>
        </p:txBody>
      </p:sp>
      <p:pic>
        <p:nvPicPr>
          <p:cNvPr id="149" name="Google Shape;149;p26"/>
          <p:cNvPicPr preferRelativeResize="0"/>
          <p:nvPr/>
        </p:nvPicPr>
        <p:blipFill>
          <a:blip r:embed="rId4">
            <a:alphaModFix/>
          </a:blip>
          <a:stretch>
            <a:fillRect/>
          </a:stretch>
        </p:blipFill>
        <p:spPr>
          <a:xfrm>
            <a:off x="4003750" y="272750"/>
            <a:ext cx="2455200" cy="1623800"/>
          </a:xfrm>
          <a:prstGeom prst="rect">
            <a:avLst/>
          </a:prstGeom>
          <a:noFill/>
          <a:ln>
            <a:noFill/>
          </a:ln>
        </p:spPr>
      </p:pic>
      <p:pic>
        <p:nvPicPr>
          <p:cNvPr id="150" name="Google Shape;150;p26"/>
          <p:cNvPicPr preferRelativeResize="0"/>
          <p:nvPr/>
        </p:nvPicPr>
        <p:blipFill>
          <a:blip r:embed="rId5">
            <a:alphaModFix/>
          </a:blip>
          <a:stretch>
            <a:fillRect/>
          </a:stretch>
        </p:blipFill>
        <p:spPr>
          <a:xfrm>
            <a:off x="6504300" y="272750"/>
            <a:ext cx="2570120" cy="1623800"/>
          </a:xfrm>
          <a:prstGeom prst="rect">
            <a:avLst/>
          </a:prstGeom>
          <a:noFill/>
          <a:ln>
            <a:noFill/>
          </a:ln>
        </p:spPr>
      </p:pic>
      <p:sp>
        <p:nvSpPr>
          <p:cNvPr id="151" name="Google Shape;151;p26"/>
          <p:cNvSpPr txBox="1"/>
          <p:nvPr/>
        </p:nvSpPr>
        <p:spPr>
          <a:xfrm>
            <a:off x="4003800" y="1960025"/>
            <a:ext cx="2455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t>(2019)</a:t>
            </a:r>
            <a:endParaRPr/>
          </a:p>
        </p:txBody>
      </p:sp>
      <p:sp>
        <p:nvSpPr>
          <p:cNvPr id="152" name="Google Shape;152;p26"/>
          <p:cNvSpPr txBox="1"/>
          <p:nvPr/>
        </p:nvSpPr>
        <p:spPr>
          <a:xfrm>
            <a:off x="6504400" y="1960025"/>
            <a:ext cx="2570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t>(2022)</a:t>
            </a:r>
            <a:endParaRPr/>
          </a:p>
        </p:txBody>
      </p:sp>
      <p:pic>
        <p:nvPicPr>
          <p:cNvPr id="153" name="Google Shape;153;p26"/>
          <p:cNvPicPr preferRelativeResize="0"/>
          <p:nvPr/>
        </p:nvPicPr>
        <p:blipFill>
          <a:blip r:embed="rId6">
            <a:alphaModFix/>
          </a:blip>
          <a:stretch>
            <a:fillRect/>
          </a:stretch>
        </p:blipFill>
        <p:spPr>
          <a:xfrm>
            <a:off x="4128085" y="2360225"/>
            <a:ext cx="2510740" cy="2321575"/>
          </a:xfrm>
          <a:prstGeom prst="rect">
            <a:avLst/>
          </a:prstGeom>
          <a:noFill/>
          <a:ln>
            <a:noFill/>
          </a:ln>
        </p:spPr>
      </p:pic>
      <p:pic>
        <p:nvPicPr>
          <p:cNvPr id="154" name="Google Shape;154;p26"/>
          <p:cNvPicPr preferRelativeResize="0"/>
          <p:nvPr/>
        </p:nvPicPr>
        <p:blipFill>
          <a:blip r:embed="rId7">
            <a:alphaModFix/>
          </a:blip>
          <a:stretch>
            <a:fillRect/>
          </a:stretch>
        </p:blipFill>
        <p:spPr>
          <a:xfrm>
            <a:off x="6722025" y="2360225"/>
            <a:ext cx="2269575" cy="2321575"/>
          </a:xfrm>
          <a:prstGeom prst="rect">
            <a:avLst/>
          </a:prstGeom>
          <a:noFill/>
          <a:ln>
            <a:noFill/>
          </a:ln>
        </p:spPr>
      </p:pic>
      <p:sp>
        <p:nvSpPr>
          <p:cNvPr id="155" name="Google Shape;155;p26"/>
          <p:cNvSpPr txBox="1"/>
          <p:nvPr/>
        </p:nvSpPr>
        <p:spPr>
          <a:xfrm>
            <a:off x="4128075" y="4743300"/>
            <a:ext cx="2510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t>(2019)</a:t>
            </a:r>
            <a:endParaRPr/>
          </a:p>
        </p:txBody>
      </p:sp>
      <p:sp>
        <p:nvSpPr>
          <p:cNvPr id="156" name="Google Shape;156;p26"/>
          <p:cNvSpPr txBox="1"/>
          <p:nvPr/>
        </p:nvSpPr>
        <p:spPr>
          <a:xfrm>
            <a:off x="6722025" y="4743300"/>
            <a:ext cx="2305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t>(2022)</a:t>
            </a:r>
            <a:endParaRPr/>
          </a:p>
        </p:txBody>
      </p:sp>
      <p:cxnSp>
        <p:nvCxnSpPr>
          <p:cNvPr id="157" name="Google Shape;157;p26"/>
          <p:cNvCxnSpPr>
            <a:endCxn id="149" idx="1"/>
          </p:cNvCxnSpPr>
          <p:nvPr/>
        </p:nvCxnSpPr>
        <p:spPr>
          <a:xfrm flipH="1" rot="10800000">
            <a:off x="3200350" y="1084650"/>
            <a:ext cx="803400" cy="2028600"/>
          </a:xfrm>
          <a:prstGeom prst="straightConnector1">
            <a:avLst/>
          </a:prstGeom>
          <a:noFill/>
          <a:ln cap="flat" cmpd="sng" w="9525">
            <a:solidFill>
              <a:schemeClr val="dk2"/>
            </a:solidFill>
            <a:prstDash val="solid"/>
            <a:round/>
            <a:headEnd len="med" w="med" type="none"/>
            <a:tailEnd len="med" w="med" type="triangle"/>
          </a:ln>
        </p:spPr>
      </p:cxnSp>
      <p:cxnSp>
        <p:nvCxnSpPr>
          <p:cNvPr id="158" name="Google Shape;158;p26"/>
          <p:cNvCxnSpPr/>
          <p:nvPr/>
        </p:nvCxnSpPr>
        <p:spPr>
          <a:xfrm>
            <a:off x="3287750" y="3343750"/>
            <a:ext cx="890400" cy="7473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pic>
        <p:nvPicPr>
          <p:cNvPr id="163" name="Google Shape;163;p27"/>
          <p:cNvPicPr preferRelativeResize="0"/>
          <p:nvPr/>
        </p:nvPicPr>
        <p:blipFill>
          <a:blip r:embed="rId3">
            <a:alphaModFix/>
          </a:blip>
          <a:stretch>
            <a:fillRect/>
          </a:stretch>
        </p:blipFill>
        <p:spPr>
          <a:xfrm>
            <a:off x="343200" y="875000"/>
            <a:ext cx="3759051" cy="2694975"/>
          </a:xfrm>
          <a:prstGeom prst="rect">
            <a:avLst/>
          </a:prstGeom>
          <a:noFill/>
          <a:ln>
            <a:noFill/>
          </a:ln>
        </p:spPr>
      </p:pic>
      <p:pic>
        <p:nvPicPr>
          <p:cNvPr id="164" name="Google Shape;164;p27"/>
          <p:cNvPicPr preferRelativeResize="0"/>
          <p:nvPr/>
        </p:nvPicPr>
        <p:blipFill>
          <a:blip r:embed="rId4">
            <a:alphaModFix/>
          </a:blip>
          <a:stretch>
            <a:fillRect/>
          </a:stretch>
        </p:blipFill>
        <p:spPr>
          <a:xfrm>
            <a:off x="4630275" y="986300"/>
            <a:ext cx="3490103" cy="2583675"/>
          </a:xfrm>
          <a:prstGeom prst="rect">
            <a:avLst/>
          </a:prstGeom>
          <a:noFill/>
          <a:ln>
            <a:noFill/>
          </a:ln>
        </p:spPr>
      </p:pic>
      <p:sp>
        <p:nvSpPr>
          <p:cNvPr id="165" name="Google Shape;165;p27"/>
          <p:cNvSpPr txBox="1"/>
          <p:nvPr/>
        </p:nvSpPr>
        <p:spPr>
          <a:xfrm>
            <a:off x="246600" y="3569975"/>
            <a:ext cx="4070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t>(2019)</a:t>
            </a:r>
            <a:endParaRPr/>
          </a:p>
        </p:txBody>
      </p:sp>
      <p:sp>
        <p:nvSpPr>
          <p:cNvPr id="166" name="Google Shape;166;p27"/>
          <p:cNvSpPr txBox="1"/>
          <p:nvPr/>
        </p:nvSpPr>
        <p:spPr>
          <a:xfrm>
            <a:off x="4085725" y="3569975"/>
            <a:ext cx="4579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t>(2022)</a:t>
            </a:r>
            <a:endParaRPr/>
          </a:p>
        </p:txBody>
      </p:sp>
      <p:sp>
        <p:nvSpPr>
          <p:cNvPr id="167" name="Google Shape;167;p27"/>
          <p:cNvSpPr txBox="1"/>
          <p:nvPr/>
        </p:nvSpPr>
        <p:spPr>
          <a:xfrm>
            <a:off x="2163150" y="3970175"/>
            <a:ext cx="4579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With the help of </a:t>
            </a:r>
            <a:r>
              <a:rPr lang="en-GB"/>
              <a:t>K Means, the classification concluded that we had an increase during the pandemic period.</a:t>
            </a:r>
            <a:r>
              <a:rPr lang="en-GB"/>
              <a:t>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Comfortaa"/>
                <a:ea typeface="Comfortaa"/>
                <a:cs typeface="Comfortaa"/>
                <a:sym typeface="Comfortaa"/>
              </a:rPr>
              <a:t>Conclusion:</a:t>
            </a:r>
            <a:endParaRPr b="1">
              <a:latin typeface="Comfortaa"/>
              <a:ea typeface="Comfortaa"/>
              <a:cs typeface="Comfortaa"/>
              <a:sym typeface="Comfortaa"/>
            </a:endParaRPr>
          </a:p>
        </p:txBody>
      </p:sp>
      <p:sp>
        <p:nvSpPr>
          <p:cNvPr id="173" name="Google Shape;173;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400"/>
              <a:t>With the power of Data Analytics combined with Machine Learning in the end, gave out results clearing pointing towards the positive relation of the pandemic period towards the Vegetation in and near NCT (National Capital Territory).</a:t>
            </a:r>
            <a:endParaRPr sz="1400"/>
          </a:p>
          <a:p>
            <a:pPr indent="0" lvl="0" marL="0" rtl="0" algn="l">
              <a:spcBef>
                <a:spcPts val="1200"/>
              </a:spcBef>
              <a:spcAft>
                <a:spcPts val="1200"/>
              </a:spcAft>
              <a:buNone/>
            </a:pPr>
            <a:r>
              <a:rPr lang="en-GB" sz="1400"/>
              <a:t>From 2019/05 - 2022/01 - there had been an increase of around 8 percent.</a:t>
            </a:r>
            <a:endParaRPr sz="14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9"/>
          <p:cNvSpPr txBox="1"/>
          <p:nvPr>
            <p:ph type="title"/>
          </p:nvPr>
        </p:nvSpPr>
        <p:spPr>
          <a:xfrm>
            <a:off x="343500" y="199905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GB">
                <a:latin typeface="Comfortaa"/>
                <a:ea typeface="Comfortaa"/>
                <a:cs typeface="Comfortaa"/>
                <a:sym typeface="Comfortaa"/>
              </a:rPr>
              <a:t>Thank You</a:t>
            </a:r>
            <a:endParaRPr b="1">
              <a:latin typeface="Comfortaa"/>
              <a:ea typeface="Comfortaa"/>
              <a:cs typeface="Comfortaa"/>
              <a:sym typeface="Comforta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260625"/>
            <a:ext cx="8520600" cy="757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95454"/>
              <a:buFont typeface="Arial"/>
              <a:buNone/>
            </a:pPr>
            <a:r>
              <a:rPr lang="en-GB" sz="4400" u="sng">
                <a:solidFill>
                  <a:srgbClr val="424242"/>
                </a:solidFill>
                <a:latin typeface="Comfortaa"/>
                <a:ea typeface="Comfortaa"/>
                <a:cs typeface="Comfortaa"/>
                <a:sym typeface="Comfortaa"/>
              </a:rPr>
              <a:t>Table of contents</a:t>
            </a:r>
            <a:endParaRPr>
              <a:latin typeface="Comfortaa"/>
              <a:ea typeface="Comfortaa"/>
              <a:cs typeface="Comfortaa"/>
              <a:sym typeface="Comfortaa"/>
            </a:endParaRPr>
          </a:p>
        </p:txBody>
      </p:sp>
      <p:sp>
        <p:nvSpPr>
          <p:cNvPr id="63" name="Google Shape;63;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81000" lvl="0" marL="457200" rtl="0" algn="just">
              <a:lnSpc>
                <a:spcPct val="95000"/>
              </a:lnSpc>
              <a:spcBef>
                <a:spcPts val="0"/>
              </a:spcBef>
              <a:spcAft>
                <a:spcPts val="0"/>
              </a:spcAft>
              <a:buClr>
                <a:srgbClr val="737373"/>
              </a:buClr>
              <a:buSzPts val="2400"/>
              <a:buFont typeface="Roboto"/>
              <a:buChar char="●"/>
            </a:pPr>
            <a:r>
              <a:rPr lang="en-GB">
                <a:solidFill>
                  <a:schemeClr val="dk1"/>
                </a:solidFill>
                <a:latin typeface="Times New Roman"/>
                <a:ea typeface="Times New Roman"/>
                <a:cs typeface="Times New Roman"/>
                <a:sym typeface="Times New Roman"/>
              </a:rPr>
              <a:t>Objective</a:t>
            </a:r>
            <a:endParaRPr>
              <a:solidFill>
                <a:schemeClr val="dk1"/>
              </a:solidFill>
              <a:latin typeface="Times New Roman"/>
              <a:ea typeface="Times New Roman"/>
              <a:cs typeface="Times New Roman"/>
              <a:sym typeface="Times New Roman"/>
            </a:endParaRPr>
          </a:p>
          <a:p>
            <a:pPr indent="-381000" lvl="0" marL="457200" rtl="0" algn="just">
              <a:lnSpc>
                <a:spcPct val="95000"/>
              </a:lnSpc>
              <a:spcBef>
                <a:spcPts val="0"/>
              </a:spcBef>
              <a:spcAft>
                <a:spcPts val="0"/>
              </a:spcAft>
              <a:buClr>
                <a:srgbClr val="737373"/>
              </a:buClr>
              <a:buSzPts val="2400"/>
              <a:buFont typeface="Roboto"/>
              <a:buChar char="●"/>
            </a:pPr>
            <a:r>
              <a:rPr lang="en-GB">
                <a:solidFill>
                  <a:schemeClr val="dk1"/>
                </a:solidFill>
                <a:latin typeface="Times New Roman"/>
                <a:ea typeface="Times New Roman"/>
                <a:cs typeface="Times New Roman"/>
                <a:sym typeface="Times New Roman"/>
              </a:rPr>
              <a:t>Introduction</a:t>
            </a:r>
            <a:endParaRPr>
              <a:solidFill>
                <a:schemeClr val="dk1"/>
              </a:solidFill>
              <a:latin typeface="Times New Roman"/>
              <a:ea typeface="Times New Roman"/>
              <a:cs typeface="Times New Roman"/>
              <a:sym typeface="Times New Roman"/>
            </a:endParaRPr>
          </a:p>
          <a:p>
            <a:pPr indent="-381000" lvl="0" marL="457200" rtl="0" algn="just">
              <a:lnSpc>
                <a:spcPct val="95000"/>
              </a:lnSpc>
              <a:spcBef>
                <a:spcPts val="0"/>
              </a:spcBef>
              <a:spcAft>
                <a:spcPts val="0"/>
              </a:spcAft>
              <a:buClr>
                <a:srgbClr val="737373"/>
              </a:buClr>
              <a:buSzPts val="2400"/>
              <a:buFont typeface="Roboto"/>
              <a:buChar char="●"/>
            </a:pPr>
            <a:r>
              <a:rPr lang="en-GB">
                <a:solidFill>
                  <a:schemeClr val="dk1"/>
                </a:solidFill>
                <a:latin typeface="Times New Roman"/>
                <a:ea typeface="Times New Roman"/>
                <a:cs typeface="Times New Roman"/>
                <a:sym typeface="Times New Roman"/>
              </a:rPr>
              <a:t>Tools and Techniques</a:t>
            </a:r>
            <a:endParaRPr>
              <a:solidFill>
                <a:schemeClr val="dk1"/>
              </a:solidFill>
              <a:latin typeface="Times New Roman"/>
              <a:ea typeface="Times New Roman"/>
              <a:cs typeface="Times New Roman"/>
              <a:sym typeface="Times New Roman"/>
            </a:endParaRPr>
          </a:p>
          <a:p>
            <a:pPr indent="-381000" lvl="0" marL="457200" rtl="0" algn="just">
              <a:lnSpc>
                <a:spcPct val="95000"/>
              </a:lnSpc>
              <a:spcBef>
                <a:spcPts val="0"/>
              </a:spcBef>
              <a:spcAft>
                <a:spcPts val="0"/>
              </a:spcAft>
              <a:buClr>
                <a:srgbClr val="737373"/>
              </a:buClr>
              <a:buSzPts val="2400"/>
              <a:buFont typeface="Roboto"/>
              <a:buChar char="●"/>
            </a:pPr>
            <a:r>
              <a:rPr lang="en-GB">
                <a:solidFill>
                  <a:schemeClr val="dk1"/>
                </a:solidFill>
                <a:latin typeface="Times New Roman"/>
                <a:ea typeface="Times New Roman"/>
                <a:cs typeface="Times New Roman"/>
                <a:sym typeface="Times New Roman"/>
              </a:rPr>
              <a:t>Data Gathering </a:t>
            </a:r>
            <a:endParaRPr>
              <a:solidFill>
                <a:schemeClr val="dk1"/>
              </a:solidFill>
              <a:latin typeface="Times New Roman"/>
              <a:ea typeface="Times New Roman"/>
              <a:cs typeface="Times New Roman"/>
              <a:sym typeface="Times New Roman"/>
            </a:endParaRPr>
          </a:p>
          <a:p>
            <a:pPr indent="-381000" lvl="0" marL="457200" rtl="0" algn="just">
              <a:lnSpc>
                <a:spcPct val="95000"/>
              </a:lnSpc>
              <a:spcBef>
                <a:spcPts val="0"/>
              </a:spcBef>
              <a:spcAft>
                <a:spcPts val="0"/>
              </a:spcAft>
              <a:buClr>
                <a:srgbClr val="737373"/>
              </a:buClr>
              <a:buSzPts val="2400"/>
              <a:buFont typeface="Roboto"/>
              <a:buChar char="●"/>
            </a:pPr>
            <a:r>
              <a:rPr lang="en-GB">
                <a:solidFill>
                  <a:schemeClr val="dk1"/>
                </a:solidFill>
                <a:latin typeface="Times New Roman"/>
                <a:ea typeface="Times New Roman"/>
                <a:cs typeface="Times New Roman"/>
                <a:sym typeface="Times New Roman"/>
              </a:rPr>
              <a:t>Preprocessing</a:t>
            </a:r>
            <a:endParaRPr>
              <a:solidFill>
                <a:schemeClr val="dk1"/>
              </a:solidFill>
              <a:latin typeface="Times New Roman"/>
              <a:ea typeface="Times New Roman"/>
              <a:cs typeface="Times New Roman"/>
              <a:sym typeface="Times New Roman"/>
            </a:endParaRPr>
          </a:p>
          <a:p>
            <a:pPr indent="-381000" lvl="0" marL="457200" rtl="0" algn="just">
              <a:lnSpc>
                <a:spcPct val="95000"/>
              </a:lnSpc>
              <a:spcBef>
                <a:spcPts val="0"/>
              </a:spcBef>
              <a:spcAft>
                <a:spcPts val="0"/>
              </a:spcAft>
              <a:buClr>
                <a:srgbClr val="737373"/>
              </a:buClr>
              <a:buSzPts val="2400"/>
              <a:buFont typeface="Roboto"/>
              <a:buChar char="●"/>
            </a:pPr>
            <a:r>
              <a:rPr lang="en-GB">
                <a:solidFill>
                  <a:schemeClr val="dk1"/>
                </a:solidFill>
                <a:latin typeface="Times New Roman"/>
                <a:ea typeface="Times New Roman"/>
                <a:cs typeface="Times New Roman"/>
                <a:sym typeface="Times New Roman"/>
              </a:rPr>
              <a:t>Classification</a:t>
            </a:r>
            <a:endParaRPr>
              <a:solidFill>
                <a:schemeClr val="dk1"/>
              </a:solidFill>
              <a:latin typeface="Times New Roman"/>
              <a:ea typeface="Times New Roman"/>
              <a:cs typeface="Times New Roman"/>
              <a:sym typeface="Times New Roman"/>
            </a:endParaRPr>
          </a:p>
          <a:p>
            <a:pPr indent="-381000" lvl="0" marL="457200" rtl="0" algn="just">
              <a:lnSpc>
                <a:spcPct val="95000"/>
              </a:lnSpc>
              <a:spcBef>
                <a:spcPts val="0"/>
              </a:spcBef>
              <a:spcAft>
                <a:spcPts val="0"/>
              </a:spcAft>
              <a:buClr>
                <a:srgbClr val="737373"/>
              </a:buClr>
              <a:buSzPts val="2400"/>
              <a:buFont typeface="Roboto"/>
              <a:buChar char="●"/>
            </a:pPr>
            <a:r>
              <a:rPr lang="en-GB">
                <a:solidFill>
                  <a:schemeClr val="dk1"/>
                </a:solidFill>
                <a:latin typeface="Times New Roman"/>
                <a:ea typeface="Times New Roman"/>
                <a:cs typeface="Times New Roman"/>
                <a:sym typeface="Times New Roman"/>
              </a:rPr>
              <a:t>Change Analysis</a:t>
            </a:r>
            <a:endParaRPr>
              <a:solidFill>
                <a:schemeClr val="dk1"/>
              </a:solidFill>
              <a:latin typeface="Times New Roman"/>
              <a:ea typeface="Times New Roman"/>
              <a:cs typeface="Times New Roman"/>
              <a:sym typeface="Times New Roman"/>
            </a:endParaRPr>
          </a:p>
          <a:p>
            <a:pPr indent="-381000" lvl="0" marL="457200" rtl="0" algn="just">
              <a:lnSpc>
                <a:spcPct val="95000"/>
              </a:lnSpc>
              <a:spcBef>
                <a:spcPts val="0"/>
              </a:spcBef>
              <a:spcAft>
                <a:spcPts val="0"/>
              </a:spcAft>
              <a:buClr>
                <a:srgbClr val="737373"/>
              </a:buClr>
              <a:buSzPts val="2400"/>
              <a:buFont typeface="Roboto"/>
              <a:buChar char="●"/>
            </a:pPr>
            <a:r>
              <a:rPr lang="en-GB">
                <a:solidFill>
                  <a:schemeClr val="dk1"/>
                </a:solidFill>
                <a:latin typeface="Times New Roman"/>
                <a:ea typeface="Times New Roman"/>
                <a:cs typeface="Times New Roman"/>
                <a:sym typeface="Times New Roman"/>
              </a:rPr>
              <a:t>Result and Conclusions.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100000"/>
              <a:buFont typeface="Arial"/>
              <a:buNone/>
            </a:pPr>
            <a:r>
              <a:rPr b="1" lang="en-GB" sz="3200">
                <a:latin typeface="Comfortaa"/>
                <a:ea typeface="Comfortaa"/>
                <a:cs typeface="Comfortaa"/>
                <a:sym typeface="Comfortaa"/>
              </a:rPr>
              <a:t>Objective</a:t>
            </a:r>
            <a:endParaRPr b="1">
              <a:latin typeface="Comfortaa"/>
              <a:ea typeface="Comfortaa"/>
              <a:cs typeface="Comfortaa"/>
              <a:sym typeface="Comfortaa"/>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40000" lnSpcReduction="20000"/>
          </a:bodyPr>
          <a:lstStyle/>
          <a:p>
            <a:pPr indent="-311269" lvl="0" marL="457200" rtl="0" algn="l">
              <a:spcBef>
                <a:spcPts val="1200"/>
              </a:spcBef>
              <a:spcAft>
                <a:spcPts val="0"/>
              </a:spcAft>
              <a:buSzPct val="100000"/>
              <a:buChar char="●"/>
            </a:pPr>
            <a:r>
              <a:rPr lang="en-GB" sz="3254"/>
              <a:t>The COVID-19 outbreak and the resulting social distancing recommendations and related restrictions have led to numerous short-term changes in economic and social activity around the world, all of which may have impacts on our environment. Your challenge is to use space-based data combined with ground observations and document all the environmental </a:t>
            </a:r>
            <a:r>
              <a:rPr lang="en-GB" sz="3254"/>
              <a:t>changes caused by COVID-19 and the associated societal responses.</a:t>
            </a:r>
            <a:endParaRPr sz="3254"/>
          </a:p>
          <a:p>
            <a:pPr indent="0" lvl="0" marL="457200" rtl="0" algn="l">
              <a:spcBef>
                <a:spcPts val="1200"/>
              </a:spcBef>
              <a:spcAft>
                <a:spcPts val="0"/>
              </a:spcAft>
              <a:buNone/>
            </a:pPr>
            <a:r>
              <a:t/>
            </a:r>
            <a:endParaRPr sz="3254"/>
          </a:p>
          <a:p>
            <a:pPr indent="-311269" lvl="0" marL="457200" rtl="0" algn="l">
              <a:spcBef>
                <a:spcPts val="1200"/>
              </a:spcBef>
              <a:spcAft>
                <a:spcPts val="0"/>
              </a:spcAft>
              <a:buSzPct val="100000"/>
              <a:buChar char="●"/>
            </a:pPr>
            <a:r>
              <a:rPr lang="en-GB" sz="3254"/>
              <a:t>Your goal is to use space-based satellite data combined with ground observations like air pollution, social-economic activity, traffic or transportation, mobility, industrial activity perform exploratory data analysis, find a correlation between changes in ground activities and their impact on the environment. Compare data across different time periods and geographic regions and explore changes in Earth-related attributes (such as land use, land cover, and other characteristics) in response to COVID-19?</a:t>
            </a:r>
            <a:endParaRPr sz="3254"/>
          </a:p>
          <a:p>
            <a:pPr indent="0" lvl="0" marL="457200" rtl="0" algn="l">
              <a:spcBef>
                <a:spcPts val="1200"/>
              </a:spcBef>
              <a:spcAft>
                <a:spcPts val="0"/>
              </a:spcAft>
              <a:buNone/>
            </a:pPr>
            <a:r>
              <a:t/>
            </a:r>
            <a:endParaRPr sz="1500"/>
          </a:p>
          <a:p>
            <a:pPr indent="0" lvl="0" marL="0" rtl="0" algn="l">
              <a:spcBef>
                <a:spcPts val="1200"/>
              </a:spcBef>
              <a:spcAft>
                <a:spcPts val="0"/>
              </a:spcAft>
              <a:buNone/>
            </a:pPr>
            <a:r>
              <a:t/>
            </a:r>
            <a:endParaRPr sz="1500"/>
          </a:p>
          <a:p>
            <a:pPr indent="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Comfortaa"/>
                <a:ea typeface="Comfortaa"/>
                <a:cs typeface="Comfortaa"/>
                <a:sym typeface="Comfortaa"/>
              </a:rPr>
              <a:t>Introduction</a:t>
            </a:r>
            <a:endParaRPr b="1">
              <a:latin typeface="Comfortaa"/>
              <a:ea typeface="Comfortaa"/>
              <a:cs typeface="Comfortaa"/>
              <a:sym typeface="Comfortaa"/>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The pandemic has been hard to </a:t>
            </a:r>
            <a:r>
              <a:rPr lang="en-GB"/>
              <a:t>majority</a:t>
            </a:r>
            <a:r>
              <a:rPr lang="en-GB"/>
              <a:t> of the population, restricting everyone to stay home. But not all impacts of the pandemic were negative.</a:t>
            </a:r>
            <a:endParaRPr/>
          </a:p>
          <a:p>
            <a:pPr indent="0" lvl="0" marL="0" rtl="0" algn="l">
              <a:spcBef>
                <a:spcPts val="1200"/>
              </a:spcBef>
              <a:spcAft>
                <a:spcPts val="0"/>
              </a:spcAft>
              <a:buNone/>
            </a:pPr>
            <a:r>
              <a:rPr lang="en-GB"/>
              <a:t>The nature heals itself when left untouched. </a:t>
            </a:r>
            <a:endParaRPr/>
          </a:p>
          <a:p>
            <a:pPr indent="0" lvl="0" marL="0" rtl="0" algn="l">
              <a:spcBef>
                <a:spcPts val="1200"/>
              </a:spcBef>
              <a:spcAft>
                <a:spcPts val="1200"/>
              </a:spcAft>
              <a:buNone/>
            </a:pPr>
            <a:r>
              <a:rPr lang="en-GB"/>
              <a:t>We will deep dive how much of the Land cover have been transformed during the lockdown period and calculate the change analysis.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388620" lvl="0" marL="457200" rtl="0" algn="l">
              <a:spcBef>
                <a:spcPts val="0"/>
              </a:spcBef>
              <a:spcAft>
                <a:spcPts val="0"/>
              </a:spcAft>
              <a:buSzPct val="100000"/>
              <a:buFont typeface="Comfortaa"/>
              <a:buAutoNum type="arabicPeriod"/>
            </a:pPr>
            <a:r>
              <a:rPr b="1" lang="en-GB">
                <a:latin typeface="Comfortaa"/>
                <a:ea typeface="Comfortaa"/>
                <a:cs typeface="Comfortaa"/>
                <a:sym typeface="Comfortaa"/>
              </a:rPr>
              <a:t>Data Gathering Using USGS:</a:t>
            </a:r>
            <a:endParaRPr b="1">
              <a:latin typeface="Comfortaa"/>
              <a:ea typeface="Comfortaa"/>
              <a:cs typeface="Comfortaa"/>
              <a:sym typeface="Comfortaa"/>
            </a:endParaRPr>
          </a:p>
        </p:txBody>
      </p:sp>
      <p:sp>
        <p:nvSpPr>
          <p:cNvPr id="81" name="Google Shape;81;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6550" lvl="0" marL="457200" rtl="0" algn="just">
              <a:lnSpc>
                <a:spcPct val="100000"/>
              </a:lnSpc>
              <a:spcBef>
                <a:spcPts val="0"/>
              </a:spcBef>
              <a:spcAft>
                <a:spcPts val="0"/>
              </a:spcAft>
              <a:buClr>
                <a:schemeClr val="dk1"/>
              </a:buClr>
              <a:buSzPts val="1700"/>
              <a:buFont typeface="Times New Roman"/>
              <a:buChar char="●"/>
            </a:pPr>
            <a:r>
              <a:rPr lang="en-GB" sz="1700">
                <a:solidFill>
                  <a:schemeClr val="dk1"/>
                </a:solidFill>
                <a:latin typeface="Times New Roman"/>
                <a:ea typeface="Times New Roman"/>
                <a:cs typeface="Times New Roman"/>
                <a:sym typeface="Times New Roman"/>
              </a:rPr>
              <a:t>Using USGS EarthExplorer we gathered high quality images of sundarbans.</a:t>
            </a:r>
            <a:endParaRPr sz="1700">
              <a:solidFill>
                <a:schemeClr val="dk1"/>
              </a:solidFill>
              <a:latin typeface="Times New Roman"/>
              <a:ea typeface="Times New Roman"/>
              <a:cs typeface="Times New Roman"/>
              <a:sym typeface="Times New Roman"/>
            </a:endParaRPr>
          </a:p>
          <a:p>
            <a:pPr indent="-336550" lvl="0" marL="457200" rtl="0" algn="just">
              <a:lnSpc>
                <a:spcPct val="100000"/>
              </a:lnSpc>
              <a:spcBef>
                <a:spcPts val="0"/>
              </a:spcBef>
              <a:spcAft>
                <a:spcPts val="0"/>
              </a:spcAft>
              <a:buClr>
                <a:schemeClr val="dk1"/>
              </a:buClr>
              <a:buSzPts val="1700"/>
              <a:buFont typeface="Times New Roman"/>
              <a:buChar char="●"/>
            </a:pPr>
            <a:r>
              <a:rPr lang="en-GB" sz="1700">
                <a:solidFill>
                  <a:schemeClr val="dk1"/>
                </a:solidFill>
                <a:latin typeface="Times New Roman"/>
                <a:ea typeface="Times New Roman"/>
                <a:cs typeface="Times New Roman"/>
                <a:sym typeface="Times New Roman"/>
              </a:rPr>
              <a:t>Data taken for this study is from 2019 - 2022.</a:t>
            </a:r>
            <a:endParaRPr sz="1700">
              <a:solidFill>
                <a:schemeClr val="dk1"/>
              </a:solidFill>
              <a:latin typeface="Times New Roman"/>
              <a:ea typeface="Times New Roman"/>
              <a:cs typeface="Times New Roman"/>
              <a:sym typeface="Times New Roman"/>
            </a:endParaRPr>
          </a:p>
        </p:txBody>
      </p:sp>
      <p:pic>
        <p:nvPicPr>
          <p:cNvPr id="82" name="Google Shape;82;p17"/>
          <p:cNvPicPr preferRelativeResize="0"/>
          <p:nvPr/>
        </p:nvPicPr>
        <p:blipFill rotWithShape="1">
          <a:blip r:embed="rId3">
            <a:alphaModFix/>
          </a:blip>
          <a:srcRect b="16506" l="-980" r="3921" t="0"/>
          <a:stretch/>
        </p:blipFill>
        <p:spPr>
          <a:xfrm>
            <a:off x="1067850" y="1921950"/>
            <a:ext cx="5928974" cy="27252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2. Data Filtering</a:t>
            </a:r>
            <a:endParaRPr/>
          </a:p>
        </p:txBody>
      </p:sp>
      <p:sp>
        <p:nvSpPr>
          <p:cNvPr id="88" name="Google Shape;88;p18"/>
          <p:cNvSpPr txBox="1"/>
          <p:nvPr>
            <p:ph idx="1" type="body"/>
          </p:nvPr>
        </p:nvSpPr>
        <p:spPr>
          <a:xfrm>
            <a:off x="311700" y="1152475"/>
            <a:ext cx="36525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800"/>
              <a:buFont typeface="Arial"/>
              <a:buNone/>
            </a:pPr>
            <a:r>
              <a:rPr b="1" lang="en-GB" sz="1500">
                <a:solidFill>
                  <a:schemeClr val="dk1"/>
                </a:solidFill>
                <a:latin typeface="Times New Roman"/>
                <a:ea typeface="Times New Roman"/>
                <a:cs typeface="Times New Roman"/>
                <a:sym typeface="Times New Roman"/>
              </a:rPr>
              <a:t>Filtering the images generated on the basis of 2 categories:</a:t>
            </a:r>
            <a:endParaRPr b="1" sz="1600">
              <a:solidFill>
                <a:srgbClr val="737373"/>
              </a:solidFill>
              <a:latin typeface="Roboto"/>
              <a:ea typeface="Roboto"/>
              <a:cs typeface="Roboto"/>
              <a:sym typeface="Roboto"/>
            </a:endParaRPr>
          </a:p>
          <a:p>
            <a:pPr indent="0" lvl="0" marL="0" rtl="0" algn="l">
              <a:spcBef>
                <a:spcPts val="1600"/>
              </a:spcBef>
              <a:spcAft>
                <a:spcPts val="0"/>
              </a:spcAft>
              <a:buClr>
                <a:schemeClr val="dk1"/>
              </a:buClr>
              <a:buSzPts val="1800"/>
              <a:buFont typeface="Arial"/>
              <a:buNone/>
            </a:pPr>
            <a:r>
              <a:rPr b="1" lang="en-GB" sz="1300">
                <a:solidFill>
                  <a:schemeClr val="dk1"/>
                </a:solidFill>
                <a:latin typeface="Times New Roman"/>
                <a:ea typeface="Times New Roman"/>
                <a:cs typeface="Times New Roman"/>
                <a:sym typeface="Times New Roman"/>
              </a:rPr>
              <a:t>DAY/NIGHT :</a:t>
            </a:r>
            <a:r>
              <a:rPr b="1" lang="en-GB" sz="1400">
                <a:solidFill>
                  <a:srgbClr val="737373"/>
                </a:solidFill>
                <a:latin typeface="Roboto"/>
                <a:ea typeface="Roboto"/>
                <a:cs typeface="Roboto"/>
                <a:sym typeface="Roboto"/>
              </a:rPr>
              <a:t> </a:t>
            </a:r>
            <a:r>
              <a:rPr lang="en-GB" sz="1700">
                <a:solidFill>
                  <a:schemeClr val="dk1"/>
                </a:solidFill>
                <a:latin typeface="Times New Roman"/>
                <a:ea typeface="Times New Roman"/>
                <a:cs typeface="Times New Roman"/>
                <a:sym typeface="Times New Roman"/>
              </a:rPr>
              <a:t>Fetching the images in day time to get more clarity in the images.</a:t>
            </a:r>
            <a:endParaRPr sz="1400">
              <a:solidFill>
                <a:srgbClr val="737373"/>
              </a:solidFill>
              <a:latin typeface="Roboto"/>
              <a:ea typeface="Roboto"/>
              <a:cs typeface="Roboto"/>
              <a:sym typeface="Roboto"/>
            </a:endParaRPr>
          </a:p>
          <a:p>
            <a:pPr indent="0" lvl="0" marL="0" rtl="0" algn="l">
              <a:spcBef>
                <a:spcPts val="1600"/>
              </a:spcBef>
              <a:spcAft>
                <a:spcPts val="1600"/>
              </a:spcAft>
              <a:buClr>
                <a:schemeClr val="dk1"/>
              </a:buClr>
              <a:buSzPts val="1800"/>
              <a:buFont typeface="Arial"/>
              <a:buNone/>
            </a:pPr>
            <a:r>
              <a:rPr b="1" lang="en-GB" sz="1300">
                <a:solidFill>
                  <a:schemeClr val="dk1"/>
                </a:solidFill>
                <a:latin typeface="Times New Roman"/>
                <a:ea typeface="Times New Roman"/>
                <a:cs typeface="Times New Roman"/>
                <a:sym typeface="Times New Roman"/>
              </a:rPr>
              <a:t>CLOUD COVER :</a:t>
            </a:r>
            <a:r>
              <a:rPr lang="en-GB" sz="1400">
                <a:solidFill>
                  <a:srgbClr val="737373"/>
                </a:solidFill>
                <a:latin typeface="Roboto"/>
                <a:ea typeface="Roboto"/>
                <a:cs typeface="Roboto"/>
                <a:sym typeface="Roboto"/>
              </a:rPr>
              <a:t> </a:t>
            </a:r>
            <a:r>
              <a:rPr lang="en-GB" sz="1700">
                <a:solidFill>
                  <a:schemeClr val="dk1"/>
                </a:solidFill>
                <a:latin typeface="Times New Roman"/>
                <a:ea typeface="Times New Roman"/>
                <a:cs typeface="Times New Roman"/>
                <a:sym typeface="Times New Roman"/>
              </a:rPr>
              <a:t>Keeping the cloud cover percentage less than 10% again for getting high clear images.</a:t>
            </a:r>
            <a:endParaRPr/>
          </a:p>
        </p:txBody>
      </p:sp>
      <p:pic>
        <p:nvPicPr>
          <p:cNvPr id="89" name="Google Shape;89;p18"/>
          <p:cNvPicPr preferRelativeResize="0"/>
          <p:nvPr/>
        </p:nvPicPr>
        <p:blipFill rotWithShape="1">
          <a:blip r:embed="rId3">
            <a:alphaModFix/>
          </a:blip>
          <a:srcRect b="5177" l="1186" r="71280" t="24956"/>
          <a:stretch/>
        </p:blipFill>
        <p:spPr>
          <a:xfrm>
            <a:off x="4408900" y="445025"/>
            <a:ext cx="3708451" cy="40278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Comfortaa"/>
                <a:ea typeface="Comfortaa"/>
                <a:cs typeface="Comfortaa"/>
                <a:sym typeface="Comfortaa"/>
              </a:rPr>
              <a:t>3. Data Preprocessing:</a:t>
            </a:r>
            <a:endParaRPr b="1">
              <a:latin typeface="Comfortaa"/>
              <a:ea typeface="Comfortaa"/>
              <a:cs typeface="Comfortaa"/>
              <a:sym typeface="Comfortaa"/>
            </a:endParaRPr>
          </a:p>
        </p:txBody>
      </p:sp>
      <p:sp>
        <p:nvSpPr>
          <p:cNvPr id="95" name="Google Shape;95;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400"/>
              <a:buFont typeface="Arial"/>
              <a:buNone/>
            </a:pPr>
            <a:r>
              <a:rPr b="1" lang="en-GB" sz="1500">
                <a:solidFill>
                  <a:schemeClr val="dk1"/>
                </a:solidFill>
                <a:latin typeface="Times New Roman"/>
                <a:ea typeface="Times New Roman"/>
                <a:cs typeface="Times New Roman"/>
                <a:sym typeface="Times New Roman"/>
              </a:rPr>
              <a:t>STEPS INVOLVED:</a:t>
            </a:r>
            <a:endParaRPr b="1" sz="2000">
              <a:solidFill>
                <a:srgbClr val="737373"/>
              </a:solidFill>
              <a:latin typeface="Roboto"/>
              <a:ea typeface="Roboto"/>
              <a:cs typeface="Roboto"/>
              <a:sym typeface="Roboto"/>
            </a:endParaRPr>
          </a:p>
          <a:p>
            <a:pPr indent="-323850" lvl="0" marL="457200" rtl="0" algn="l">
              <a:spcBef>
                <a:spcPts val="1600"/>
              </a:spcBef>
              <a:spcAft>
                <a:spcPts val="0"/>
              </a:spcAft>
              <a:buClr>
                <a:schemeClr val="dk1"/>
              </a:buClr>
              <a:buSzPts val="1500"/>
              <a:buFont typeface="Times New Roman"/>
              <a:buAutoNum type="arabicPeriod"/>
            </a:pPr>
            <a:r>
              <a:rPr b="1" lang="en-GB" sz="1500">
                <a:solidFill>
                  <a:schemeClr val="dk1"/>
                </a:solidFill>
                <a:latin typeface="Times New Roman"/>
                <a:ea typeface="Times New Roman"/>
                <a:cs typeface="Times New Roman"/>
                <a:sym typeface="Times New Roman"/>
              </a:rPr>
              <a:t>DATA LOADING ON JUPYTER NOTEBOOK</a:t>
            </a:r>
            <a:endParaRPr b="1" sz="1500">
              <a:solidFill>
                <a:schemeClr val="dk1"/>
              </a:solidFill>
              <a:latin typeface="Times New Roman"/>
              <a:ea typeface="Times New Roman"/>
              <a:cs typeface="Times New Roman"/>
              <a:sym typeface="Times New Roman"/>
            </a:endParaRPr>
          </a:p>
          <a:p>
            <a:pPr indent="-323850" lvl="0" marL="457200" rtl="0" algn="l">
              <a:spcBef>
                <a:spcPts val="0"/>
              </a:spcBef>
              <a:spcAft>
                <a:spcPts val="0"/>
              </a:spcAft>
              <a:buClr>
                <a:schemeClr val="dk1"/>
              </a:buClr>
              <a:buSzPts val="1500"/>
              <a:buFont typeface="Times New Roman"/>
              <a:buAutoNum type="arabicPeriod"/>
            </a:pPr>
            <a:r>
              <a:rPr b="1" lang="en-GB" sz="1500">
                <a:solidFill>
                  <a:schemeClr val="dk1"/>
                </a:solidFill>
                <a:latin typeface="Times New Roman"/>
                <a:ea typeface="Times New Roman"/>
                <a:cs typeface="Times New Roman"/>
                <a:sym typeface="Times New Roman"/>
              </a:rPr>
              <a:t>ANALYZING DIFFERENT BAND SETS</a:t>
            </a:r>
            <a:endParaRPr b="1" sz="1500">
              <a:solidFill>
                <a:schemeClr val="dk1"/>
              </a:solidFill>
              <a:latin typeface="Times New Roman"/>
              <a:ea typeface="Times New Roman"/>
              <a:cs typeface="Times New Roman"/>
              <a:sym typeface="Times New Roman"/>
            </a:endParaRPr>
          </a:p>
          <a:p>
            <a:pPr indent="-323850" lvl="0" marL="457200" rtl="0" algn="l">
              <a:spcBef>
                <a:spcPts val="0"/>
              </a:spcBef>
              <a:spcAft>
                <a:spcPts val="0"/>
              </a:spcAft>
              <a:buClr>
                <a:schemeClr val="dk1"/>
              </a:buClr>
              <a:buSzPts val="1500"/>
              <a:buFont typeface="Times New Roman"/>
              <a:buAutoNum type="arabicPeriod"/>
            </a:pPr>
            <a:r>
              <a:rPr b="1" lang="en-GB" sz="1500">
                <a:solidFill>
                  <a:schemeClr val="dk1"/>
                </a:solidFill>
                <a:latin typeface="Times New Roman"/>
                <a:ea typeface="Times New Roman"/>
                <a:cs typeface="Times New Roman"/>
                <a:sym typeface="Times New Roman"/>
              </a:rPr>
              <a:t>GETTING BAND-4 AND BAND-5 IMAGES TO FIND NDVI INDEX</a:t>
            </a:r>
            <a:endParaRPr b="1" sz="1700">
              <a:solidFill>
                <a:srgbClr val="737373"/>
              </a:solidFill>
              <a:latin typeface="Roboto"/>
              <a:ea typeface="Roboto"/>
              <a:cs typeface="Roboto"/>
              <a:sym typeface="Roboto"/>
            </a:endParaRPr>
          </a:p>
          <a:p>
            <a:pPr indent="-323850" lvl="0" marL="457200" rtl="0" algn="l">
              <a:spcBef>
                <a:spcPts val="0"/>
              </a:spcBef>
              <a:spcAft>
                <a:spcPts val="0"/>
              </a:spcAft>
              <a:buClr>
                <a:schemeClr val="dk1"/>
              </a:buClr>
              <a:buSzPts val="1500"/>
              <a:buFont typeface="Times New Roman"/>
              <a:buAutoNum type="arabicPeriod"/>
            </a:pPr>
            <a:r>
              <a:rPr b="1" lang="en-GB" sz="1500">
                <a:solidFill>
                  <a:schemeClr val="dk1"/>
                </a:solidFill>
                <a:latin typeface="Times New Roman"/>
                <a:ea typeface="Times New Roman"/>
                <a:cs typeface="Times New Roman"/>
                <a:sym typeface="Times New Roman"/>
              </a:rPr>
              <a:t>CLASSIFYING IMAGE INTO 3 CATEGORIES:</a:t>
            </a:r>
            <a:endParaRPr b="1" sz="1700">
              <a:solidFill>
                <a:srgbClr val="737373"/>
              </a:solidFill>
              <a:latin typeface="Roboto"/>
              <a:ea typeface="Roboto"/>
              <a:cs typeface="Roboto"/>
              <a:sym typeface="Roboto"/>
            </a:endParaRPr>
          </a:p>
          <a:p>
            <a:pPr indent="-323850" lvl="1" marL="914400" rtl="0" algn="l">
              <a:spcBef>
                <a:spcPts val="0"/>
              </a:spcBef>
              <a:spcAft>
                <a:spcPts val="0"/>
              </a:spcAft>
              <a:buClr>
                <a:srgbClr val="737373"/>
              </a:buClr>
              <a:buSzPts val="1500"/>
              <a:buFont typeface="Roboto"/>
              <a:buChar char="○"/>
            </a:pPr>
            <a:r>
              <a:rPr b="1" lang="en-GB" sz="1500">
                <a:solidFill>
                  <a:schemeClr val="dk1"/>
                </a:solidFill>
                <a:latin typeface="Times New Roman"/>
                <a:ea typeface="Times New Roman"/>
                <a:cs typeface="Times New Roman"/>
                <a:sym typeface="Times New Roman"/>
              </a:rPr>
              <a:t>BARE-LAND</a:t>
            </a:r>
            <a:r>
              <a:rPr lang="en-GB" sz="1700">
                <a:solidFill>
                  <a:schemeClr val="dk1"/>
                </a:solidFill>
                <a:latin typeface="Times New Roman"/>
                <a:ea typeface="Times New Roman"/>
                <a:cs typeface="Times New Roman"/>
                <a:sym typeface="Times New Roman"/>
              </a:rPr>
              <a:t> </a:t>
            </a:r>
            <a:r>
              <a:rPr lang="en-GB">
                <a:solidFill>
                  <a:schemeClr val="dk1"/>
                </a:solidFill>
                <a:latin typeface="Times New Roman"/>
                <a:ea typeface="Times New Roman"/>
                <a:cs typeface="Times New Roman"/>
                <a:sym typeface="Times New Roman"/>
              </a:rPr>
              <a:t>[0.2 TO 0.3 NDVI INDEX]</a:t>
            </a:r>
            <a:endParaRPr sz="1200">
              <a:solidFill>
                <a:srgbClr val="737373"/>
              </a:solidFill>
              <a:latin typeface="Roboto"/>
              <a:ea typeface="Roboto"/>
              <a:cs typeface="Roboto"/>
              <a:sym typeface="Roboto"/>
            </a:endParaRPr>
          </a:p>
          <a:p>
            <a:pPr indent="-323850" lvl="1" marL="914400" rtl="0" algn="l">
              <a:spcBef>
                <a:spcPts val="0"/>
              </a:spcBef>
              <a:spcAft>
                <a:spcPts val="0"/>
              </a:spcAft>
              <a:buClr>
                <a:srgbClr val="737373"/>
              </a:buClr>
              <a:buSzPts val="1500"/>
              <a:buFont typeface="Roboto"/>
              <a:buChar char="○"/>
            </a:pPr>
            <a:r>
              <a:rPr b="1" lang="en-GB" sz="1500">
                <a:solidFill>
                  <a:schemeClr val="dk1"/>
                </a:solidFill>
                <a:latin typeface="Times New Roman"/>
                <a:ea typeface="Times New Roman"/>
                <a:cs typeface="Times New Roman"/>
                <a:sym typeface="Times New Roman"/>
              </a:rPr>
              <a:t>VEGETATED</a:t>
            </a:r>
            <a:r>
              <a:rPr lang="en-GB">
                <a:solidFill>
                  <a:schemeClr val="dk1"/>
                </a:solidFill>
                <a:latin typeface="Times New Roman"/>
                <a:ea typeface="Times New Roman"/>
                <a:cs typeface="Times New Roman"/>
                <a:sym typeface="Times New Roman"/>
              </a:rPr>
              <a:t>  [0 TO 0.6 NDVI INDEX]</a:t>
            </a:r>
            <a:endParaRPr sz="1200">
              <a:solidFill>
                <a:srgbClr val="737373"/>
              </a:solidFill>
              <a:latin typeface="Roboto"/>
              <a:ea typeface="Roboto"/>
              <a:cs typeface="Roboto"/>
              <a:sym typeface="Roboto"/>
            </a:endParaRPr>
          </a:p>
          <a:p>
            <a:pPr indent="-323850" lvl="1" marL="914400" rtl="0" algn="l">
              <a:spcBef>
                <a:spcPts val="0"/>
              </a:spcBef>
              <a:spcAft>
                <a:spcPts val="0"/>
              </a:spcAft>
              <a:buClr>
                <a:schemeClr val="dk1"/>
              </a:buClr>
              <a:buSzPts val="1500"/>
              <a:buFont typeface="Arial"/>
              <a:buChar char="○"/>
            </a:pPr>
            <a:r>
              <a:rPr b="1" lang="en-GB" sz="1500">
                <a:solidFill>
                  <a:schemeClr val="dk1"/>
                </a:solidFill>
                <a:latin typeface="Times New Roman"/>
                <a:ea typeface="Times New Roman"/>
                <a:cs typeface="Times New Roman"/>
                <a:sym typeface="Times New Roman"/>
              </a:rPr>
              <a:t>NO VEGETATION </a:t>
            </a:r>
            <a:r>
              <a:rPr lang="en-GB">
                <a:solidFill>
                  <a:schemeClr val="dk1"/>
                </a:solidFill>
                <a:latin typeface="Times New Roman"/>
                <a:ea typeface="Times New Roman"/>
                <a:cs typeface="Times New Roman"/>
                <a:sym typeface="Times New Roman"/>
              </a:rPr>
              <a:t>[0  NDVI INDEX]</a:t>
            </a:r>
            <a:r>
              <a:rPr lang="en-GB">
                <a:solidFill>
                  <a:srgbClr val="737373"/>
                </a:solidFill>
                <a:latin typeface="Roboto"/>
                <a:ea typeface="Roboto"/>
                <a:cs typeface="Roboto"/>
                <a:sym typeface="Roboto"/>
              </a:rPr>
              <a:t>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Comfortaa"/>
                <a:ea typeface="Comfortaa"/>
                <a:cs typeface="Comfortaa"/>
                <a:sym typeface="Comfortaa"/>
              </a:rPr>
              <a:t>Band Images:</a:t>
            </a:r>
            <a:endParaRPr b="1">
              <a:latin typeface="Comfortaa"/>
              <a:ea typeface="Comfortaa"/>
              <a:cs typeface="Comfortaa"/>
              <a:sym typeface="Comfortaa"/>
            </a:endParaRPr>
          </a:p>
        </p:txBody>
      </p:sp>
      <p:pic>
        <p:nvPicPr>
          <p:cNvPr id="101" name="Google Shape;101;p20"/>
          <p:cNvPicPr preferRelativeResize="0"/>
          <p:nvPr/>
        </p:nvPicPr>
        <p:blipFill>
          <a:blip r:embed="rId3">
            <a:alphaModFix/>
          </a:blip>
          <a:stretch>
            <a:fillRect/>
          </a:stretch>
        </p:blipFill>
        <p:spPr>
          <a:xfrm>
            <a:off x="0" y="1465675"/>
            <a:ext cx="9144000" cy="28631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latin typeface="Comfortaa"/>
                <a:ea typeface="Comfortaa"/>
                <a:cs typeface="Comfortaa"/>
                <a:sym typeface="Comfortaa"/>
              </a:rPr>
              <a:t>NDVI Index Calculations:  </a:t>
            </a:r>
            <a:endParaRPr b="1">
              <a:latin typeface="Comfortaa"/>
              <a:ea typeface="Comfortaa"/>
              <a:cs typeface="Comfortaa"/>
              <a:sym typeface="Comfortaa"/>
            </a:endParaRPr>
          </a:p>
        </p:txBody>
      </p:sp>
      <p:pic>
        <p:nvPicPr>
          <p:cNvPr id="107" name="Google Shape;107;p21"/>
          <p:cNvPicPr preferRelativeResize="0"/>
          <p:nvPr/>
        </p:nvPicPr>
        <p:blipFill rotWithShape="1">
          <a:blip r:embed="rId3">
            <a:alphaModFix/>
          </a:blip>
          <a:srcRect b="66418" l="0" r="0" t="0"/>
          <a:stretch/>
        </p:blipFill>
        <p:spPr>
          <a:xfrm>
            <a:off x="4861525" y="434375"/>
            <a:ext cx="3114675" cy="492600"/>
          </a:xfrm>
          <a:prstGeom prst="rect">
            <a:avLst/>
          </a:prstGeom>
          <a:noFill/>
          <a:ln>
            <a:noFill/>
          </a:ln>
        </p:spPr>
      </p:pic>
      <p:pic>
        <p:nvPicPr>
          <p:cNvPr id="108" name="Google Shape;108;p21"/>
          <p:cNvPicPr preferRelativeResize="0"/>
          <p:nvPr/>
        </p:nvPicPr>
        <p:blipFill>
          <a:blip r:embed="rId4">
            <a:alphaModFix/>
          </a:blip>
          <a:stretch>
            <a:fillRect/>
          </a:stretch>
        </p:blipFill>
        <p:spPr>
          <a:xfrm>
            <a:off x="4304250" y="1152475"/>
            <a:ext cx="4516374" cy="3416401"/>
          </a:xfrm>
          <a:prstGeom prst="rect">
            <a:avLst/>
          </a:prstGeom>
          <a:noFill/>
          <a:ln>
            <a:noFill/>
          </a:ln>
        </p:spPr>
      </p:pic>
      <p:sp>
        <p:nvSpPr>
          <p:cNvPr id="109" name="Google Shape;109;p21"/>
          <p:cNvSpPr txBox="1"/>
          <p:nvPr/>
        </p:nvSpPr>
        <p:spPr>
          <a:xfrm>
            <a:off x="311700" y="1278825"/>
            <a:ext cx="4066500" cy="17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What is NDVI ?</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GB" sz="1200"/>
              <a:t>Normalized difference vegetation index</a:t>
            </a:r>
            <a:endParaRPr sz="1200"/>
          </a:p>
          <a:p>
            <a:pPr indent="-304800" lvl="0" marL="457200" rtl="0" algn="l">
              <a:spcBef>
                <a:spcPts val="0"/>
              </a:spcBef>
              <a:spcAft>
                <a:spcPts val="0"/>
              </a:spcAft>
              <a:buSzPts val="1200"/>
              <a:buChar char="●"/>
            </a:pPr>
            <a:r>
              <a:rPr lang="en-GB" sz="1200"/>
              <a:t>Mathematical formula derived to form a single spectral based number </a:t>
            </a:r>
            <a:endParaRPr sz="1200"/>
          </a:p>
          <a:p>
            <a:pPr indent="0" lvl="0" marL="457200" rtl="0" algn="l">
              <a:spcBef>
                <a:spcPts val="0"/>
              </a:spcBef>
              <a:spcAft>
                <a:spcPts val="0"/>
              </a:spcAft>
              <a:buNone/>
            </a:pPr>
            <a:r>
              <a:rPr lang="en-GB" sz="1200"/>
              <a:t>         (more sensitive than just a single wavelength)</a:t>
            </a:r>
            <a:endParaRPr sz="1200"/>
          </a:p>
          <a:p>
            <a:pPr indent="-304800" lvl="0" marL="457200" rtl="0" algn="l">
              <a:spcBef>
                <a:spcPts val="0"/>
              </a:spcBef>
              <a:spcAft>
                <a:spcPts val="0"/>
              </a:spcAft>
              <a:buSzPts val="1200"/>
              <a:buChar char="●"/>
            </a:pPr>
            <a:r>
              <a:rPr lang="en-GB" sz="1200"/>
              <a:t>Ratio - no units</a:t>
            </a:r>
            <a:endParaRPr sz="12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